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0071100" cy="5664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opperplat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215999" indent="-215999" latinLnBrk="0">
      <a:defRPr sz="2000">
        <a:latin typeface="+mj-lt"/>
        <a:ea typeface="+mj-ea"/>
        <a:cs typeface="+mj-cs"/>
        <a:sym typeface="Copperplate"/>
      </a:defRPr>
    </a:lvl1pPr>
    <a:lvl2pPr marL="215999" indent="12600" latinLnBrk="0">
      <a:defRPr sz="2000">
        <a:latin typeface="+mj-lt"/>
        <a:ea typeface="+mj-ea"/>
        <a:cs typeface="+mj-cs"/>
        <a:sym typeface="Copperplate"/>
      </a:defRPr>
    </a:lvl2pPr>
    <a:lvl3pPr marL="215999" indent="241200" latinLnBrk="0">
      <a:defRPr sz="2000">
        <a:latin typeface="+mj-lt"/>
        <a:ea typeface="+mj-ea"/>
        <a:cs typeface="+mj-cs"/>
        <a:sym typeface="Copperplate"/>
      </a:defRPr>
    </a:lvl3pPr>
    <a:lvl4pPr marL="215999" indent="469800" latinLnBrk="0">
      <a:defRPr sz="2000">
        <a:latin typeface="+mj-lt"/>
        <a:ea typeface="+mj-ea"/>
        <a:cs typeface="+mj-cs"/>
        <a:sym typeface="Copperplate"/>
      </a:defRPr>
    </a:lvl4pPr>
    <a:lvl5pPr marL="215999" indent="698400" latinLnBrk="0">
      <a:defRPr sz="2000">
        <a:latin typeface="+mj-lt"/>
        <a:ea typeface="+mj-ea"/>
        <a:cs typeface="+mj-cs"/>
        <a:sym typeface="Copperplate"/>
      </a:defRPr>
    </a:lvl5pPr>
    <a:lvl6pPr marL="215999" indent="927000" latinLnBrk="0">
      <a:defRPr sz="2000">
        <a:latin typeface="+mj-lt"/>
        <a:ea typeface="+mj-ea"/>
        <a:cs typeface="+mj-cs"/>
        <a:sym typeface="Copperplate"/>
      </a:defRPr>
    </a:lvl6pPr>
    <a:lvl7pPr marL="215999" indent="1155600" latinLnBrk="0">
      <a:defRPr sz="2000">
        <a:latin typeface="+mj-lt"/>
        <a:ea typeface="+mj-ea"/>
        <a:cs typeface="+mj-cs"/>
        <a:sym typeface="Copperplate"/>
      </a:defRPr>
    </a:lvl7pPr>
    <a:lvl8pPr marL="215999" indent="1384200" latinLnBrk="0">
      <a:defRPr sz="2000">
        <a:latin typeface="+mj-lt"/>
        <a:ea typeface="+mj-ea"/>
        <a:cs typeface="+mj-cs"/>
        <a:sym typeface="Copperplate"/>
      </a:defRPr>
    </a:lvl8pPr>
    <a:lvl9pPr marL="215999" indent="1612800" latinLnBrk="0">
      <a:defRPr sz="2000">
        <a:latin typeface="+mj-lt"/>
        <a:ea typeface="+mj-ea"/>
        <a:cs typeface="+mj-cs"/>
        <a:sym typeface="Copperplat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60475" y="927100"/>
            <a:ext cx="7558090" cy="19748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60475" y="2978150"/>
            <a:ext cx="7558090" cy="1368425"/>
          </a:xfrm>
          <a:prstGeom prst="rect">
            <a:avLst/>
          </a:prstGeom>
        </p:spPr>
        <p:txBody>
          <a:bodyPr/>
          <a:lstStyle>
            <a:lvl1pPr algn="ctr">
              <a:defRPr sz="2400"/>
            </a:lvl1pPr>
            <a:lvl2pPr marL="0" indent="0" algn="ctr">
              <a:buSzTx/>
              <a:buNone/>
              <a:defRPr sz="2400"/>
            </a:lvl2pPr>
            <a:lvl3pPr marL="0" indent="0" algn="ctr">
              <a:buSzTx/>
              <a:buNone/>
              <a:defRPr sz="2400"/>
            </a:lvl3pPr>
            <a:lvl4pPr marL="0" indent="0" algn="ctr">
              <a:buSzTx/>
              <a:buNone/>
              <a:defRPr sz="2400"/>
            </a:lvl4pPr>
            <a:lvl5pPr marL="0" indent="0" algn="ctr">
              <a:buSz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687387" y="1412875"/>
            <a:ext cx="8691564" cy="235902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687387" y="3794125"/>
            <a:ext cx="8691564" cy="12398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503237" y="1325562"/>
            <a:ext cx="4457702" cy="32877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693737" y="301625"/>
            <a:ext cx="8691564" cy="109537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693737" y="1389062"/>
            <a:ext cx="4264027" cy="681038"/>
          </a:xfrm>
          <a:prstGeom prst="rect">
            <a:avLst/>
          </a:prstGeom>
        </p:spPr>
        <p:txBody>
          <a:bodyPr anchor="b"/>
          <a:lstStyle>
            <a:lvl1pPr>
              <a:defRPr b="1" sz="2400"/>
            </a:lvl1pPr>
            <a:lvl2pPr marL="0" indent="0">
              <a:buSzTx/>
              <a:buNone/>
              <a:defRPr b="1" sz="2400"/>
            </a:lvl2pPr>
            <a:lvl3pPr marL="0" indent="0">
              <a:buSzTx/>
              <a:buNone/>
              <a:defRPr b="1" sz="2400"/>
            </a:lvl3pPr>
            <a:lvl4pPr marL="0" indent="0">
              <a:buSzTx/>
              <a:buNone/>
              <a:defRPr b="1" sz="2400"/>
            </a:lvl4pPr>
            <a:lvl5pPr marL="0" indent="0">
              <a:buSz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5102225" y="1389061"/>
            <a:ext cx="4283075" cy="681040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693737" y="377825"/>
            <a:ext cx="3251202" cy="1322388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4284662" y="815975"/>
            <a:ext cx="5100638" cy="402907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693736" y="1700213"/>
            <a:ext cx="3251203" cy="315118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693737" y="377825"/>
            <a:ext cx="3251202" cy="1322388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4284662" y="815975"/>
            <a:ext cx="5100638" cy="40290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693737" y="1700213"/>
            <a:ext cx="3251202" cy="3151187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 marL="0" indent="0">
              <a:buSzTx/>
              <a:buNone/>
              <a:defRPr sz="1600"/>
            </a:lvl2pPr>
            <a:lvl3pPr marL="0" indent="0">
              <a:buSzTx/>
              <a:buNone/>
              <a:defRPr sz="1600"/>
            </a:lvl3pPr>
            <a:lvl4pPr marL="0" indent="0">
              <a:buSzTx/>
              <a:buNone/>
              <a:defRPr sz="1600"/>
            </a:lvl4pPr>
            <a:lvl5pPr marL="0" indent="0">
              <a:buSz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02560" y="225360"/>
            <a:ext cx="9068400" cy="94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02560" y="1325518"/>
            <a:ext cx="9068400" cy="3287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9341348" y="5163839"/>
            <a:ext cx="229972" cy="17442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1pPr>
      <a:lvl2pPr marL="752475" marR="0" indent="-295275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2pPr>
      <a:lvl3pPr marL="1268730" marR="0" indent="-35433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3pPr>
      <a:lvl4pPr marL="17653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4pPr>
      <a:lvl5pPr marL="22225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5pPr>
      <a:lvl6pPr marL="26797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6pPr>
      <a:lvl7pPr marL="31369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7pPr>
      <a:lvl8pPr marL="35941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8pPr>
      <a:lvl9pPr marL="4051300" marR="0" indent="-3937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100" u="none">
          <a:solidFill>
            <a:srgbClr val="000000"/>
          </a:solidFill>
          <a:uFillTx/>
          <a:latin typeface="+mj-lt"/>
          <a:ea typeface="+mj-ea"/>
          <a:cs typeface="+mj-cs"/>
          <a:sym typeface="Copperplate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Copperpl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Stock-1140693058.jpeg" descr="iStock-1140693058.jpeg"/>
          <p:cNvPicPr>
            <a:picLocks noChangeAspect="1"/>
          </p:cNvPicPr>
          <p:nvPr/>
        </p:nvPicPr>
        <p:blipFill>
          <a:blip r:embed="rId2">
            <a:extLst/>
          </a:blip>
          <a:srcRect l="6882" t="2735" r="0" b="534"/>
          <a:stretch>
            <a:fillRect/>
          </a:stretch>
        </p:blipFill>
        <p:spPr>
          <a:xfrm>
            <a:off x="-12304" y="-367237"/>
            <a:ext cx="10095880" cy="671036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1" name="Group 2"/>
          <p:cNvGrpSpPr/>
          <p:nvPr/>
        </p:nvGrpSpPr>
        <p:grpSpPr>
          <a:xfrm>
            <a:off x="6246216" y="99978"/>
            <a:ext cx="3993464" cy="4023243"/>
            <a:chOff x="-219" y="0"/>
            <a:chExt cx="3993462" cy="4023242"/>
          </a:xfrm>
        </p:grpSpPr>
        <p:grpSp>
          <p:nvGrpSpPr>
            <p:cNvPr id="97" name="Rectangle 3"/>
            <p:cNvGrpSpPr/>
            <p:nvPr/>
          </p:nvGrpSpPr>
          <p:grpSpPr>
            <a:xfrm>
              <a:off x="189826" y="0"/>
              <a:ext cx="3443035" cy="2323716"/>
              <a:chOff x="0" y="0"/>
              <a:chExt cx="3443034" cy="2323715"/>
            </a:xfrm>
          </p:grpSpPr>
          <p:sp>
            <p:nvSpPr>
              <p:cNvPr id="95" name="Rectangle"/>
              <p:cNvSpPr/>
              <p:nvPr/>
            </p:nvSpPr>
            <p:spPr>
              <a:xfrm rot="160201">
                <a:off x="48732" y="76746"/>
                <a:ext cx="3345570" cy="2170224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530351">
                  <a:defRPr b="1" sz="8100">
                    <a:ln w="9360" cap="flat">
                      <a:solidFill>
                        <a:srgbClr val="000000"/>
                      </a:solidFill>
                      <a:prstDash val="solid"/>
                      <a:miter lim="800000"/>
                    </a:ln>
                    <a:solidFill>
                      <a:srgbClr val="005493"/>
                    </a:solidFill>
                    <a:effectLst>
                      <a:outerShdw sx="100000" sy="100000" kx="0" ky="0" algn="b" rotWithShape="0" blurRad="0" dist="20965" dir="2700000">
                        <a:srgbClr val="0E4A92">
                          <a:alpha val="67000"/>
                        </a:srgbClr>
                      </a:outerShdw>
                    </a:effectLst>
                  </a:defRPr>
                </a:pPr>
              </a:p>
            </p:txBody>
          </p:sp>
          <p:sp>
            <p:nvSpPr>
              <p:cNvPr id="96" name="ASK MATE"/>
              <p:cNvSpPr txBox="1"/>
              <p:nvPr/>
            </p:nvSpPr>
            <p:spPr>
              <a:xfrm rot="160201">
                <a:off x="48732" y="76746"/>
                <a:ext cx="3345570" cy="21702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rmAutofit fontScale="100000" lnSpcReduction="0"/>
              </a:bodyPr>
              <a:lstStyle>
                <a:lvl1pPr algn="ctr" defTabSz="530351">
                  <a:defRPr b="1" sz="8100">
                    <a:ln w="9360" cap="flat">
                      <a:solidFill>
                        <a:srgbClr val="000000"/>
                      </a:solidFill>
                      <a:prstDash val="solid"/>
                      <a:miter lim="800000"/>
                    </a:ln>
                    <a:solidFill>
                      <a:srgbClr val="005493"/>
                    </a:solidFill>
                    <a:effectLst>
                      <a:outerShdw sx="100000" sy="100000" kx="0" ky="0" algn="b" rotWithShape="0" blurRad="0" dist="20965" dir="2700000">
                        <a:srgbClr val="0E4A92">
                          <a:alpha val="67000"/>
                        </a:srgbClr>
                      </a:outerShdw>
                    </a:effectLst>
                  </a:defRPr>
                </a:lvl1pPr>
              </a:lstStyle>
              <a:p>
                <a:pPr/>
                <a:r>
                  <a:t>ASK MATE</a:t>
                </a:r>
              </a:p>
            </p:txBody>
          </p:sp>
        </p:grpSp>
        <p:grpSp>
          <p:nvGrpSpPr>
            <p:cNvPr id="100" name="Rectangle 4"/>
            <p:cNvGrpSpPr/>
            <p:nvPr/>
          </p:nvGrpSpPr>
          <p:grpSpPr>
            <a:xfrm>
              <a:off x="-220" y="1990769"/>
              <a:ext cx="3993463" cy="2032474"/>
              <a:chOff x="-219" y="0"/>
              <a:chExt cx="3993462" cy="2032472"/>
            </a:xfrm>
          </p:grpSpPr>
          <p:sp>
            <p:nvSpPr>
              <p:cNvPr id="98" name="Rectangle"/>
              <p:cNvSpPr/>
              <p:nvPr/>
            </p:nvSpPr>
            <p:spPr>
              <a:xfrm rot="409200">
                <a:off x="80550" y="221914"/>
                <a:ext cx="3831924" cy="1584956"/>
              </a:xfrm>
              <a:prstGeom prst="rect">
                <a:avLst/>
              </a:prstGeom>
              <a:gradFill flip="none" rotWithShape="1">
                <a:gsLst>
                  <a:gs pos="0">
                    <a:srgbClr val="A6B6DF"/>
                  </a:gs>
                  <a:gs pos="100000">
                    <a:srgbClr val="869DD7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393191">
                  <a:defRPr sz="6100">
                    <a:solidFill>
                      <a:schemeClr val="accent2"/>
                    </a:solidFill>
                  </a:defRPr>
                </a:pPr>
              </a:p>
            </p:txBody>
          </p:sp>
          <p:sp>
            <p:nvSpPr>
              <p:cNvPr id="99" name="by…"/>
              <p:cNvSpPr txBox="1"/>
              <p:nvPr/>
            </p:nvSpPr>
            <p:spPr>
              <a:xfrm rot="409200">
                <a:off x="80550" y="221914"/>
                <a:ext cx="3831924" cy="158865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rmAutofit fontScale="100000" lnSpcReduction="0"/>
              </a:bodyPr>
              <a:lstStyle/>
              <a:p>
                <a:pPr algn="ctr" defTabSz="393191">
                  <a:defRPr sz="6100">
                    <a:solidFill>
                      <a:schemeClr val="accent2"/>
                    </a:solidFill>
                  </a:defRPr>
                </a:pPr>
                <a:r>
                  <a:t>by</a:t>
                </a:r>
              </a:p>
              <a:p>
                <a:pPr algn="ctr" defTabSz="393191">
                  <a:defRPr sz="6100">
                    <a:solidFill>
                      <a:schemeClr val="accent2"/>
                    </a:solidFill>
                  </a:defRPr>
                </a:pPr>
                <a:r>
                  <a:t>Our Team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1"/>
          <p:cNvSpPr txBox="1"/>
          <p:nvPr/>
        </p:nvSpPr>
        <p:spPr>
          <a:xfrm>
            <a:off x="1138431" y="-360"/>
            <a:ext cx="5212443" cy="1463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658368">
              <a:defRPr sz="82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37023" dir="2700000">
                    <a:srgbClr val="0E4A92"/>
                  </a:outerShdw>
                </a:effectLst>
              </a:defRPr>
            </a:lvl1pPr>
          </a:lstStyle>
          <a:p>
            <a:pPr/>
            <a:r>
              <a:t>About us:</a:t>
            </a:r>
          </a:p>
        </p:txBody>
      </p:sp>
      <p:sp>
        <p:nvSpPr>
          <p:cNvPr id="104" name="TextBox 2"/>
          <p:cNvSpPr txBox="1"/>
          <p:nvPr/>
        </p:nvSpPr>
        <p:spPr>
          <a:xfrm>
            <a:off x="1142987" y="3229743"/>
            <a:ext cx="8400534" cy="586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2200"/>
              </a:spcBef>
              <a:defRPr b="1" sz="2000">
                <a:solidFill>
                  <a:srgbClr val="EEEEEE"/>
                </a:solidFill>
                <a:latin typeface="Baskerville"/>
                <a:ea typeface="Baskerville"/>
                <a:cs typeface="Baskerville"/>
                <a:sym typeface="Baskerville"/>
              </a:defRPr>
            </a:pPr>
            <a:r>
              <a:t>Adrian </a:t>
            </a:r>
            <a:r>
              <a:rPr b="0"/>
              <a:t>-</a:t>
            </a:r>
            <a:r>
              <a:t> </a:t>
            </a:r>
            <a:r>
              <a:rPr b="0"/>
              <a:t>I’m a specialist in Facility Management, Marketing and Sales with a passion for IT and IoT.</a:t>
            </a:r>
          </a:p>
        </p:txBody>
      </p:sp>
      <p:sp>
        <p:nvSpPr>
          <p:cNvPr id="105" name="TextBox 3"/>
          <p:cNvSpPr txBox="1"/>
          <p:nvPr/>
        </p:nvSpPr>
        <p:spPr>
          <a:xfrm>
            <a:off x="1142987" y="1826053"/>
            <a:ext cx="8400534" cy="87853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2200"/>
              </a:spcBef>
              <a:defRPr b="1" sz="2000">
                <a:solidFill>
                  <a:srgbClr val="EEEEEE"/>
                </a:solidFill>
                <a:latin typeface="Baskerville"/>
                <a:ea typeface="Baskerville"/>
                <a:cs typeface="Baskerville"/>
                <a:sym typeface="Baskerville"/>
              </a:defRPr>
            </a:pPr>
            <a:r>
              <a:t>Catalin</a:t>
            </a:r>
            <a:r>
              <a:rPr b="0"/>
              <a:t> - 20 years old, passionate in video games and motorcycles. CodeCool because I have a passion for PC games and I would like to learn how they are built.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"/>
          <p:cNvSpPr txBox="1"/>
          <p:nvPr/>
        </p:nvSpPr>
        <p:spPr>
          <a:xfrm>
            <a:off x="1149350" y="601624"/>
            <a:ext cx="7772400" cy="1722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algn="ctr" defTabSz="484630">
              <a:defRPr sz="63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27253" dir="2700000">
                    <a:srgbClr val="0E4A92"/>
                  </a:outerShdw>
                </a:effectLst>
              </a:defRPr>
            </a:pPr>
            <a:r>
              <a:t>About the project:</a:t>
            </a:r>
          </a:p>
          <a:p>
            <a:pPr algn="ctr" defTabSz="484630">
              <a:defRPr sz="63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27253" dir="2700000">
                    <a:srgbClr val="0E4A92"/>
                  </a:outerShdw>
                </a:effectLst>
              </a:defRPr>
            </a:pPr>
            <a:r>
              <a:t>Ask Mate sprint 3</a:t>
            </a:r>
          </a:p>
        </p:txBody>
      </p:sp>
      <p:sp>
        <p:nvSpPr>
          <p:cNvPr id="108" name="TextBox 2"/>
          <p:cNvSpPr txBox="1"/>
          <p:nvPr/>
        </p:nvSpPr>
        <p:spPr>
          <a:xfrm>
            <a:off x="1149350" y="2539540"/>
            <a:ext cx="7772401" cy="1722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400"/>
              </a:spcBef>
              <a:defRPr b="1" sz="2000">
                <a:solidFill>
                  <a:srgbClr val="B2B2B2"/>
                </a:solidFill>
              </a:defRPr>
            </a:pPr>
            <a:r>
              <a:t>Adding new features to The initial version of the site, using PostgreSQL Database from Python</a:t>
            </a:r>
          </a:p>
          <a:p>
            <a:pPr>
              <a:spcBef>
                <a:spcPts val="400"/>
              </a:spcBef>
              <a:defRPr b="1" sz="2000">
                <a:solidFill>
                  <a:srgbClr val="B2B2B2"/>
                </a:solidFill>
              </a:defRPr>
            </a:pPr>
          </a:p>
          <a:p>
            <a:pPr>
              <a:spcBef>
                <a:spcPts val="400"/>
              </a:spcBef>
              <a:defRPr b="1" sz="2000">
                <a:solidFill>
                  <a:srgbClr val="B2B2B2"/>
                </a:solidFill>
              </a:defRPr>
            </a:pPr>
            <a:r>
              <a:t>It is time to put our newly acquired CSS skills to use. </a:t>
            </a:r>
          </a:p>
          <a:p>
            <a:pPr>
              <a:spcBef>
                <a:spcPts val="400"/>
              </a:spcBef>
              <a:defRPr b="1" sz="2000">
                <a:solidFill>
                  <a:srgbClr val="B2B2B2"/>
                </a:solidFill>
              </a:defRPr>
            </a:pPr>
          </a:p>
          <a:p>
            <a:pPr>
              <a:spcBef>
                <a:spcPts val="400"/>
              </a:spcBef>
              <a:defRPr b="1" sz="2000">
                <a:solidFill>
                  <a:srgbClr val="B2B2B2"/>
                </a:solidFill>
              </a:defRPr>
            </a:pPr>
            <a:r>
              <a:t>Our big task is to implement a crowdsourced Q&amp;A site.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9764" y="1540586"/>
            <a:ext cx="2047146" cy="2047147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Rectangle 1"/>
          <p:cNvSpPr txBox="1"/>
          <p:nvPr/>
        </p:nvSpPr>
        <p:spPr>
          <a:xfrm>
            <a:off x="1115279" y="274319"/>
            <a:ext cx="7772401" cy="1220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713230">
              <a:defRPr sz="74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40108" dir="2700000">
                    <a:srgbClr val="0E4A92"/>
                  </a:outerShdw>
                </a:effectLst>
              </a:defRPr>
            </a:lvl1pPr>
          </a:lstStyle>
          <a:p>
            <a:pPr/>
            <a:r>
              <a:t>TECHNOLOGIES</a:t>
            </a:r>
          </a:p>
        </p:txBody>
      </p:sp>
      <p:pic>
        <p:nvPicPr>
          <p:cNvPr id="112" name="image4.png" descr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7382" y="3485584"/>
            <a:ext cx="1737361" cy="173736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0" dist="103350" dir="2700000">
              <a:srgbClr val="000000"/>
            </a:outerShdw>
          </a:effectLst>
        </p:spPr>
      </p:pic>
      <p:pic>
        <p:nvPicPr>
          <p:cNvPr id="113" name="image5.png" descr="image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6173" y="2216211"/>
            <a:ext cx="3125522" cy="9144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0" dist="36147" dir="2700000">
              <a:srgbClr val="FFFFFF"/>
            </a:outerShdw>
          </a:effectLst>
        </p:spPr>
      </p:pic>
      <p:pic>
        <p:nvPicPr>
          <p:cNvPr id="114" name="image8.png" descr="image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363588" y="3822666"/>
            <a:ext cx="914402" cy="9144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0" dist="71785" dir="2700000">
              <a:srgbClr val="000000"/>
            </a:outerShdw>
          </a:effectLst>
        </p:spPr>
      </p:pic>
      <p:pic>
        <p:nvPicPr>
          <p:cNvPr id="115" name="image9.png" descr="image9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196136" y="4021307"/>
            <a:ext cx="914402" cy="9144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0" dist="103350" dir="2700000">
              <a:srgbClr val="000000"/>
            </a:outerShdw>
          </a:effectLst>
        </p:spPr>
      </p:pic>
      <p:pic>
        <p:nvPicPr>
          <p:cNvPr id="116" name="image10.png" descr="image10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317868" y="1968825"/>
            <a:ext cx="1005842" cy="10058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0" dist="103350" dir="27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creenshot 2022-09-22 at 21.28.45.png" descr="Screenshot 2022-09-22 at 21.28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442" y="-512971"/>
            <a:ext cx="5741684" cy="38199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Screenshot 2022-09-22 at 21.29.21.png" descr="Screenshot 2022-09-22 at 21.29.2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49101" y="-57071"/>
            <a:ext cx="6591721" cy="45790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shot 2022-09-22 at 20.09.44.png" descr="Screenshot 2022-09-22 at 20.09.4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90" y="3110738"/>
            <a:ext cx="5611073" cy="25659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Screenshot 2022-09-22 at 21.32.37.png" descr="Screenshot 2022-09-22 at 21.32.3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34310" y="2858475"/>
            <a:ext cx="5929950" cy="2925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2"/>
          <p:cNvSpPr txBox="1"/>
          <p:nvPr/>
        </p:nvSpPr>
        <p:spPr>
          <a:xfrm>
            <a:off x="635031" y="3967913"/>
            <a:ext cx="2224029" cy="937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defTabSz="896111">
              <a:defRPr sz="23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50392" dir="2700000">
                    <a:srgbClr val="0E4A92"/>
                  </a:outerShdw>
                </a:effectLst>
              </a:defRPr>
            </a:pPr>
          </a:p>
          <a:p>
            <a:pPr defTabSz="896111">
              <a:defRPr sz="49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50392" dir="2700000">
                    <a:srgbClr val="0E4A92"/>
                  </a:outerShdw>
                </a:effectLst>
              </a:defRPr>
            </a:pPr>
            <a:r>
              <a:t>Friday</a:t>
            </a:r>
          </a:p>
        </p:txBody>
      </p:sp>
      <p:sp>
        <p:nvSpPr>
          <p:cNvPr id="124" name="Rectangle 3"/>
          <p:cNvSpPr txBox="1"/>
          <p:nvPr/>
        </p:nvSpPr>
        <p:spPr>
          <a:xfrm>
            <a:off x="627010" y="2068829"/>
            <a:ext cx="2011679" cy="548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594359">
              <a:defRPr sz="27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33423" dir="2700000">
                    <a:srgbClr val="0E4A92"/>
                  </a:outerShdw>
                </a:effectLst>
              </a:defRPr>
            </a:lvl1pPr>
          </a:lstStyle>
          <a:p>
            <a:pPr/>
            <a:r>
              <a:t>Wednesday</a:t>
            </a:r>
          </a:p>
        </p:txBody>
      </p:sp>
      <p:sp>
        <p:nvSpPr>
          <p:cNvPr id="125" name="Rectangle 4"/>
          <p:cNvSpPr txBox="1"/>
          <p:nvPr/>
        </p:nvSpPr>
        <p:spPr>
          <a:xfrm>
            <a:off x="316612" y="1247816"/>
            <a:ext cx="2103123" cy="45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877822">
              <a:defRPr sz="34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49364" dir="2700000">
                    <a:srgbClr val="0E4A92"/>
                  </a:outerShdw>
                </a:effectLst>
              </a:defRPr>
            </a:lvl1pPr>
          </a:lstStyle>
          <a:p>
            <a:pPr/>
            <a:r>
              <a:t>Tuesday</a:t>
            </a:r>
          </a:p>
        </p:txBody>
      </p:sp>
      <p:sp>
        <p:nvSpPr>
          <p:cNvPr id="126" name="Rectangle 5"/>
          <p:cNvSpPr txBox="1"/>
          <p:nvPr/>
        </p:nvSpPr>
        <p:spPr>
          <a:xfrm>
            <a:off x="658344" y="109562"/>
            <a:ext cx="1554481" cy="579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640079">
              <a:defRPr sz="31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35994" dir="2700000">
                    <a:srgbClr val="0E4A92"/>
                  </a:outerShdw>
                </a:effectLst>
              </a:defRPr>
            </a:lvl1pPr>
          </a:lstStyle>
          <a:p>
            <a:pPr/>
            <a:r>
              <a:t>Monday</a:t>
            </a:r>
          </a:p>
        </p:txBody>
      </p:sp>
      <p:sp>
        <p:nvSpPr>
          <p:cNvPr id="127" name="Rectangle 6"/>
          <p:cNvSpPr txBox="1"/>
          <p:nvPr/>
        </p:nvSpPr>
        <p:spPr>
          <a:xfrm>
            <a:off x="630009" y="2508573"/>
            <a:ext cx="3017523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algn="ctr" defTabSz="786383">
              <a:defRPr sz="20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44222" dir="2700000">
                    <a:srgbClr val="0E4A92"/>
                  </a:outerShdw>
                </a:effectLst>
              </a:defRPr>
            </a:pPr>
          </a:p>
          <a:p>
            <a:pPr algn="ctr" defTabSz="786383">
              <a:defRPr sz="4900" u="sng">
                <a:ln w="9360" cap="flat">
                  <a:solidFill>
                    <a:srgbClr val="000000"/>
                  </a:solidFill>
                  <a:prstDash val="solid"/>
                  <a:miter lim="800000"/>
                </a:ln>
                <a:gradFill flip="none" rotWithShape="1">
                  <a:gsLst>
                    <a:gs pos="0">
                      <a:srgbClr val="DDE8CB"/>
                    </a:gs>
                    <a:gs pos="100000">
                      <a:srgbClr val="0E4A92"/>
                    </a:gs>
                  </a:gsLst>
                  <a:lin ang="3600000" scaled="0"/>
                </a:gradFill>
                <a:effectLst>
                  <a:outerShdw sx="100000" sy="100000" kx="0" ky="0" algn="b" rotWithShape="0" blurRad="0" dist="44222" dir="2700000">
                    <a:srgbClr val="0E4A92"/>
                  </a:outerShdw>
                </a:effectLst>
              </a:defRPr>
            </a:pPr>
            <a:r>
              <a:t>Thursday</a:t>
            </a:r>
          </a:p>
        </p:txBody>
      </p:sp>
      <p:sp>
        <p:nvSpPr>
          <p:cNvPr id="128" name="TextBox 7"/>
          <p:cNvSpPr txBox="1"/>
          <p:nvPr/>
        </p:nvSpPr>
        <p:spPr>
          <a:xfrm>
            <a:off x="680358" y="733719"/>
            <a:ext cx="8304204" cy="24799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5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Starting the project with initial discussions and splitting the tasks.</a:t>
            </a:r>
          </a:p>
        </p:txBody>
      </p:sp>
      <p:sp>
        <p:nvSpPr>
          <p:cNvPr id="129" name="TextBox 9"/>
          <p:cNvSpPr txBox="1"/>
          <p:nvPr/>
        </p:nvSpPr>
        <p:spPr>
          <a:xfrm>
            <a:off x="635791" y="2699766"/>
            <a:ext cx="8393339" cy="24799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5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It's time to be optimistic, we are at the half of the project.</a:t>
            </a:r>
          </a:p>
        </p:txBody>
      </p:sp>
      <p:sp>
        <p:nvSpPr>
          <p:cNvPr id="130" name="TextBox 10"/>
          <p:cNvSpPr txBox="1"/>
          <p:nvPr/>
        </p:nvSpPr>
        <p:spPr>
          <a:xfrm>
            <a:off x="635045" y="3870356"/>
            <a:ext cx="8394832" cy="247998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5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We have finished the project and start to check how it works. Preparing of presentation.</a:t>
            </a:r>
          </a:p>
        </p:txBody>
      </p:sp>
      <p:sp>
        <p:nvSpPr>
          <p:cNvPr id="131" name="TextBox 11"/>
          <p:cNvSpPr txBox="1"/>
          <p:nvPr/>
        </p:nvSpPr>
        <p:spPr>
          <a:xfrm>
            <a:off x="635791" y="1749213"/>
            <a:ext cx="8393340" cy="247999"/>
          </a:xfrm>
          <a:prstGeom prst="rect">
            <a:avLst/>
          </a:prstGeom>
          <a:gradFill>
            <a:gsLst>
              <a:gs pos="0">
                <a:srgbClr val="70A6DB"/>
              </a:gs>
              <a:gs pos="50000">
                <a:srgbClr val="559BDB"/>
              </a:gs>
              <a:gs pos="100000">
                <a:srgbClr val="448AC9"/>
              </a:gs>
            </a:gsLst>
            <a:lin ang="5400000"/>
          </a:gradFill>
          <a:ln w="6350">
            <a:solidFill>
              <a:schemeClr val="accent5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Working and keeping our fingers crossed.</a:t>
            </a:r>
          </a:p>
        </p:txBody>
      </p:sp>
      <p:sp>
        <p:nvSpPr>
          <p:cNvPr id="132" name="TextBox 11"/>
          <p:cNvSpPr txBox="1"/>
          <p:nvPr/>
        </p:nvSpPr>
        <p:spPr>
          <a:xfrm>
            <a:off x="3022906" y="4552917"/>
            <a:ext cx="6028771" cy="284039"/>
          </a:xfrm>
          <a:prstGeom prst="rect">
            <a:avLst/>
          </a:prstGeom>
          <a:solidFill>
            <a:schemeClr val="accent2"/>
          </a:solidFill>
          <a:ln w="12700">
            <a:solidFill>
              <a:srgbClr val="AD5B24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Presentation day!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1"/>
          <p:cNvSpPr txBox="1"/>
          <p:nvPr/>
        </p:nvSpPr>
        <p:spPr>
          <a:xfrm>
            <a:off x="1452247" y="1229588"/>
            <a:ext cx="6781263" cy="781522"/>
          </a:xfrm>
          <a:prstGeom prst="rect">
            <a:avLst/>
          </a:prstGeom>
          <a:solidFill>
            <a:schemeClr val="accent2"/>
          </a:solidFill>
          <a:ln w="12700">
            <a:solidFill>
              <a:srgbClr val="AD5B24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6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Copperplate"/>
        <a:ea typeface="Copperplate"/>
        <a:cs typeface="Copperplat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opperpl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opperpl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Copperplate"/>
        <a:ea typeface="Copperplate"/>
        <a:cs typeface="Copperplat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opperpl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opperpl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